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8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84" r:id="rId22"/>
    <p:sldId id="285" r:id="rId23"/>
    <p:sldId id="286" r:id="rId24"/>
    <p:sldId id="272" r:id="rId25"/>
    <p:sldId id="273" r:id="rId26"/>
    <p:sldId id="287" r:id="rId27"/>
    <p:sldId id="288" r:id="rId28"/>
    <p:sldId id="274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5D645-9B5F-FF43-0143-BE043F587200}" v="501" dt="2021-08-06T06:09:40.698"/>
    <p1510:client id="{33AFDCB7-4934-D5A7-A6C7-D47A0E4BAE47}" v="761" dt="2021-08-09T20:34:05.619"/>
    <p1510:client id="{85A2198E-F02D-B4AF-39EC-2B83924041AC}" v="2896" dt="2021-08-10T20:42:20.005"/>
    <p1510:client id="{B7EE700E-A1F5-4BE4-3353-26378A668CE5}" v="2891" dt="2020-08-31T19:00:27.223"/>
    <p1510:client id="{D3078D97-7373-E2AF-B240-4B9FE6CF5D4D}" v="3897" dt="2021-08-07T18:44:20.906"/>
    <p1510:client id="{E289CB0E-DA1E-DADA-71A0-8BDF6FB814E7}" v="38" dt="2021-08-11T03:05:09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53" y="37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pPr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7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2120900"/>
            <a:ext cx="4056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Systems and Mobile Research Lab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sz="2000" b="1" dirty="0">
                <a:solidFill>
                  <a:srgbClr val="FF0000"/>
                </a:solidFill>
              </a:rPr>
              <a:t>Department 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713463" y="5282767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hamik@cse.iitkgp.ac.i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ockchain-basics.com/HashFunctions.html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949"/>
            <a:ext cx="12192000" cy="1151709"/>
          </a:xfrm>
        </p:spPr>
        <p:txBody>
          <a:bodyPr lIns="91440" tIns="45720" rIns="91440" bIns="45720" anchor="t">
            <a:normAutofit/>
          </a:bodyPr>
          <a:lstStyle/>
          <a:p>
            <a:br>
              <a:rPr lang="en-US" dirty="0">
                <a:latin typeface="Arial Rounded MT Bold"/>
              </a:rPr>
            </a:br>
            <a:r>
              <a:rPr lang="en-US" dirty="0">
                <a:latin typeface="Arial Rounded MT Bold"/>
              </a:rPr>
              <a:t>CS61065: Theory and Applications of Blockchain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AFBC6-384A-44A1-8460-C9997C2D28D5}"/>
              </a:ext>
            </a:extLst>
          </p:cNvPr>
          <p:cNvSpPr txBox="1"/>
          <p:nvPr/>
        </p:nvSpPr>
        <p:spPr>
          <a:xfrm>
            <a:off x="4385654" y="2472298"/>
            <a:ext cx="75601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>
                <a:solidFill>
                  <a:srgbClr val="2F5496"/>
                </a:solidFill>
                <a:cs typeface="Calibri"/>
              </a:rPr>
              <a:t>Basic Crypto Primitives - I</a:t>
            </a:r>
            <a:endParaRPr lang="en-US" sz="4400" dirty="0">
              <a:solidFill>
                <a:srgbClr val="2F5496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9A05A-29C2-44FA-BB7C-8B8E2ABCAFA0}"/>
              </a:ext>
            </a:extLst>
          </p:cNvPr>
          <p:cNvSpPr txBox="1"/>
          <p:nvPr/>
        </p:nvSpPr>
        <p:spPr>
          <a:xfrm>
            <a:off x="8681453" y="5272506"/>
            <a:ext cx="33180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7030A0"/>
                </a:solidFill>
                <a:latin typeface="Calibri"/>
                <a:ea typeface="Cambria"/>
                <a:cs typeface="Biome"/>
              </a:rPr>
              <a:t>Shamik Sural</a:t>
            </a:r>
          </a:p>
          <a:p>
            <a:r>
              <a:rPr lang="en-US" sz="2400" b="1" dirty="0">
                <a:latin typeface="Calibri"/>
                <a:ea typeface="Cambria"/>
                <a:cs typeface="Calibri"/>
                <a:hlinkClick r:id="rId2"/>
              </a:rPr>
              <a:t>shamik@cse.iitkgp.ac.in</a:t>
            </a:r>
            <a:r>
              <a:rPr lang="en-US" sz="2400" b="1" dirty="0">
                <a:latin typeface="Calibri"/>
                <a:ea typeface="Cambria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8319560-E8D8-2C46-8243-115D91157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is “computationally difficult” 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difficulty depends on the size of the message digests </a:t>
                </a:r>
              </a:p>
              <a:p>
                <a:endParaRPr lang="en-US" dirty="0"/>
              </a:p>
              <a:p>
                <a:r>
                  <a:rPr lang="en-US" dirty="0"/>
                  <a:t>Hiding helps to commit a value and then check it later</a:t>
                </a:r>
              </a:p>
              <a:p>
                <a:pPr lvl="1"/>
                <a:r>
                  <a:rPr lang="en-US" dirty="0"/>
                  <a:t>Compute the message digest and store it in a digest store – commit </a:t>
                </a:r>
              </a:p>
              <a:p>
                <a:pPr lvl="1"/>
                <a:r>
                  <a:rPr lang="en-US" dirty="0"/>
                  <a:t>To check whether a message has been committed, match the message digest at the digest store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8319560-E8D8-2C46-8243-115D91157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50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63D6EAC-2C8A-CB4F-9A66-2D686E23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 through Hash</a:t>
            </a:r>
          </a:p>
        </p:txBody>
      </p:sp>
    </p:spTree>
    <p:extLst>
      <p:ext uri="{BB962C8B-B14F-4D97-AF65-F5344CB8AC3E}">
        <p14:creationId xmlns:p14="http://schemas.microsoft.com/office/powerpoint/2010/main" val="157149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C9297C-9F1A-E448-A9CD-8EB31743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Commitment through Multiple Parties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744FDCB-C373-4148-85BD-3BDD850FBBFD}"/>
              </a:ext>
            </a:extLst>
          </p:cNvPr>
          <p:cNvSpPr/>
          <p:nvPr/>
        </p:nvSpPr>
        <p:spPr>
          <a:xfrm>
            <a:off x="1828800" y="2379133"/>
            <a:ext cx="3383280" cy="4402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231A88C-5340-3543-BB18-2A4BDC62C322}"/>
              </a:ext>
            </a:extLst>
          </p:cNvPr>
          <p:cNvSpPr/>
          <p:nvPr/>
        </p:nvSpPr>
        <p:spPr>
          <a:xfrm>
            <a:off x="6807200" y="2379133"/>
            <a:ext cx="3383280" cy="4402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61886-C62F-4949-90DA-BE4BDBE7CA23}"/>
              </a:ext>
            </a:extLst>
          </p:cNvPr>
          <p:cNvSpPr txBox="1"/>
          <p:nvPr/>
        </p:nvSpPr>
        <p:spPr>
          <a:xfrm>
            <a:off x="2013899" y="2831227"/>
            <a:ext cx="2940864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700" b="1" dirty="0"/>
              <a:t>H(M,K</a:t>
            </a:r>
            <a:r>
              <a:rPr lang="en-US" sz="3700" b="1" baseline="-25000" dirty="0"/>
              <a:t>A</a:t>
            </a:r>
            <a:r>
              <a:rPr lang="en-US" sz="3700" b="1" dirty="0"/>
              <a:t>),M,K</a:t>
            </a:r>
            <a:r>
              <a:rPr lang="en-US" sz="3700" b="1" baseline="-25000" dirty="0"/>
              <a:t>A</a:t>
            </a:r>
            <a:endParaRPr lang="en-US" sz="37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DE971-C98F-FA44-85D0-0194AA5DA743}"/>
              </a:ext>
            </a:extLst>
          </p:cNvPr>
          <p:cNvSpPr txBox="1"/>
          <p:nvPr/>
        </p:nvSpPr>
        <p:spPr>
          <a:xfrm>
            <a:off x="7088819" y="2831227"/>
            <a:ext cx="2940864" cy="69249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700" b="1" dirty="0"/>
              <a:t>H(M,K</a:t>
            </a:r>
            <a:r>
              <a:rPr lang="en-US" sz="3700" b="1" baseline="-25000" dirty="0"/>
              <a:t>A</a:t>
            </a:r>
            <a:r>
              <a:rPr lang="en-US" sz="3700" b="1" dirty="0"/>
              <a:t>),M,K</a:t>
            </a:r>
            <a:r>
              <a:rPr lang="en-US" sz="3700" b="1" baseline="-25000" dirty="0"/>
              <a:t>A</a:t>
            </a:r>
            <a:endParaRPr lang="en-US" sz="3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86C00-F1F2-AB4C-B711-B187E0A5ABF1}"/>
              </a:ext>
            </a:extLst>
          </p:cNvPr>
          <p:cNvSpPr txBox="1"/>
          <p:nvPr/>
        </p:nvSpPr>
        <p:spPr>
          <a:xfrm>
            <a:off x="203440" y="4031828"/>
            <a:ext cx="1594881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Commit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20DC78-001C-E34C-AB8B-631399A48678}"/>
              </a:ext>
            </a:extLst>
          </p:cNvPr>
          <p:cNvSpPr txBox="1"/>
          <p:nvPr/>
        </p:nvSpPr>
        <p:spPr>
          <a:xfrm>
            <a:off x="5349678" y="4031826"/>
            <a:ext cx="1248804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Verify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70FBC-9D81-C844-8904-D0661343ABDF}"/>
              </a:ext>
            </a:extLst>
          </p:cNvPr>
          <p:cNvSpPr txBox="1"/>
          <p:nvPr/>
        </p:nvSpPr>
        <p:spPr>
          <a:xfrm>
            <a:off x="10399198" y="4031825"/>
            <a:ext cx="1248804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Verify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DD8E3-6ED4-9E44-B529-8BAE1CD417E7}"/>
              </a:ext>
            </a:extLst>
          </p:cNvPr>
          <p:cNvSpPr txBox="1"/>
          <p:nvPr/>
        </p:nvSpPr>
        <p:spPr>
          <a:xfrm>
            <a:off x="428514" y="874776"/>
            <a:ext cx="1073372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Alice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DCC868-9B32-4946-A57E-5A7B4751B866}"/>
              </a:ext>
            </a:extLst>
          </p:cNvPr>
          <p:cNvSpPr txBox="1"/>
          <p:nvPr/>
        </p:nvSpPr>
        <p:spPr>
          <a:xfrm>
            <a:off x="5515406" y="839216"/>
            <a:ext cx="917345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Bob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2D5DC-0302-E74E-BBEF-213B495A822B}"/>
              </a:ext>
            </a:extLst>
          </p:cNvPr>
          <p:cNvSpPr txBox="1"/>
          <p:nvPr/>
        </p:nvSpPr>
        <p:spPr>
          <a:xfrm>
            <a:off x="10486912" y="802372"/>
            <a:ext cx="1013525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Jane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FE2E39-EC89-E644-B24E-743FF0176BC6}"/>
              </a:ext>
            </a:extLst>
          </p:cNvPr>
          <p:cNvSpPr txBox="1"/>
          <p:nvPr/>
        </p:nvSpPr>
        <p:spPr>
          <a:xfrm>
            <a:off x="904239" y="5058585"/>
            <a:ext cx="10288644" cy="5386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2700" b="1" dirty="0"/>
              <a:t>K</a:t>
            </a:r>
            <a:r>
              <a:rPr lang="en-US" sz="2700" b="1" baseline="-25000" dirty="0"/>
              <a:t>A</a:t>
            </a:r>
            <a:r>
              <a:rPr lang="en-US" sz="2700" b="1" dirty="0"/>
              <a:t> is the public key of Alice – A public identity that only Alice can have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DC40D3-2021-8C4B-88B5-B4221A0E0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8" t="11000" r="20684"/>
          <a:stretch/>
        </p:blipFill>
        <p:spPr>
          <a:xfrm>
            <a:off x="287907" y="1577363"/>
            <a:ext cx="1540893" cy="23572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9A912E-CA98-3843-BDAC-51347EA7E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775" y="1159401"/>
            <a:ext cx="2879731" cy="28797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DF306A-F171-474B-8B9A-B36B47BD1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27" r="13054"/>
          <a:stretch/>
        </p:blipFill>
        <p:spPr>
          <a:xfrm>
            <a:off x="10127684" y="1270740"/>
            <a:ext cx="1942776" cy="268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4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059BCA-DDCA-9646-9E64-EE6809918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chosen from a widely spread distribution; it is computationally difficult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known a priori. </a:t>
                </a:r>
              </a:p>
              <a:p>
                <a:endParaRPr lang="en-US" dirty="0"/>
              </a:p>
              <a:p>
                <a:r>
                  <a:rPr lang="en-US" b="1" dirty="0"/>
                  <a:t>A Search Puzzle </a:t>
                </a:r>
                <a:r>
                  <a:rPr lang="en-US" dirty="0"/>
                  <a:t>(Used in Bitcoin Mining)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are given,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search solution</a:t>
                </a:r>
              </a:p>
              <a:p>
                <a:pPr lvl="1"/>
                <a:r>
                  <a:rPr lang="en-US" dirty="0"/>
                  <a:t>Note: It might be not exactly a particular value Z, but some properties that Z satisfies, i.e., Z could be a set of possible values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Puzzle friendly property implies that random searching is the best strategy to solve the above puzzle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E059BCA-DDCA-9646-9E64-EE6809918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50" t="-1824" r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E4CDE25-9432-4341-A5C3-151C8EE4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Friendly</a:t>
            </a:r>
          </a:p>
        </p:txBody>
      </p:sp>
    </p:spTree>
    <p:extLst>
      <p:ext uri="{BB962C8B-B14F-4D97-AF65-F5344CB8AC3E}">
        <p14:creationId xmlns:p14="http://schemas.microsoft.com/office/powerpoint/2010/main" val="299393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8DB322-9616-FE4B-A50E-8A4CA3C1F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21917" tIns="60958" rIns="121917" bIns="60958"/>
          <a:lstStyle/>
          <a:p>
            <a:r>
              <a:rPr lang="en-US" dirty="0"/>
              <a:t>SHA256 is used in Bitcoin mining – to construct the Bitcoin </a:t>
            </a:r>
            <a:r>
              <a:rPr lang="en-US" dirty="0" err="1"/>
              <a:t>blockchain</a:t>
            </a:r>
            <a:endParaRPr lang="en-US" dirty="0"/>
          </a:p>
          <a:p>
            <a:endParaRPr lang="en-US" dirty="0"/>
          </a:p>
          <a:p>
            <a:r>
              <a:rPr lang="en-US" dirty="0"/>
              <a:t>Secure Hash Algorithm (SHA) that generates 256 bit message digest</a:t>
            </a:r>
          </a:p>
          <a:p>
            <a:endParaRPr lang="en-US" dirty="0"/>
          </a:p>
          <a:p>
            <a:r>
              <a:rPr lang="en-US" dirty="0"/>
              <a:t> A part of SHA-2, a set of cryptographic hash functions designed by United States National Security Agency (NSA)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ECAAD-C960-7E49-A1B7-B5B82A7B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 – SHA256</a:t>
            </a:r>
          </a:p>
        </p:txBody>
      </p:sp>
    </p:spTree>
    <p:extLst>
      <p:ext uri="{BB962C8B-B14F-4D97-AF65-F5344CB8AC3E}">
        <p14:creationId xmlns:p14="http://schemas.microsoft.com/office/powerpoint/2010/main" val="376976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EE91737-0B0B-DA4F-8359-82C8299B7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Pad the message such that the message size is a multiple of 512</a:t>
                </a:r>
              </a:p>
              <a:p>
                <a:pPr lvl="1"/>
                <a:r>
                  <a:rPr lang="en-US" sz="2000" dirty="0"/>
                  <a:t>Suppose that the length of the message M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512≠0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Append the bit “1” at the end of the message</a:t>
                </a:r>
              </a:p>
              <a:p>
                <a:pPr lvl="1"/>
                <a:r>
                  <a:rPr lang="en-US" sz="2000" dirty="0"/>
                  <a:t>Append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zero bits,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the smallest non-negative solution to the equation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≡448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512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Append the 64-bit block which is equal to the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written in binary</a:t>
                </a:r>
              </a:p>
              <a:p>
                <a:pPr lvl="1"/>
                <a:r>
                  <a:rPr lang="en-US" sz="2000" dirty="0"/>
                  <a:t>The total length gets divisible by 512</a:t>
                </a:r>
              </a:p>
              <a:p>
                <a:r>
                  <a:rPr lang="en-US" b="1" dirty="0"/>
                  <a:t>Partition the message into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/>
                  <a:t> 512-bit blocks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/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b="1" dirty="0"/>
                  <a:t>Every 512 bit block is further divided into 32 bit sub-blocks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b="1" dirty="0"/>
                  <a:t>,…,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EE91737-0B0B-DA4F-8359-82C8299B7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50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1502DEB-99E3-9040-BBBE-3F3483F4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SHA256 Algorithm -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17B52-42CA-1F48-811A-28AF2A583B28}"/>
              </a:ext>
            </a:extLst>
          </p:cNvPr>
          <p:cNvSpPr txBox="1"/>
          <p:nvPr/>
        </p:nvSpPr>
        <p:spPr>
          <a:xfrm>
            <a:off x="5486401" y="27965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5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B0C5D5-9D20-A54F-BE54-B8DA029AB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message blocks are processed one at a time</a:t>
                </a:r>
              </a:p>
              <a:p>
                <a:endParaRPr lang="en-US" dirty="0"/>
              </a:p>
              <a:p>
                <a:r>
                  <a:rPr lang="en-US" dirty="0"/>
                  <a:t>Start with a fix initial hash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Sequentially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SHA-256 </a:t>
                </a:r>
                <a:r>
                  <a:rPr lang="en-US" i="1" dirty="0"/>
                  <a:t>compression function</a:t>
                </a:r>
                <a:r>
                  <a:rPr lang="en-US" b="1" i="1" dirty="0"/>
                  <a:t> </a:t>
                </a:r>
                <a:r>
                  <a:rPr lang="en-US" dirty="0"/>
                  <a:t>and + means mod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en-US" dirty="0"/>
                  <a:t> addition.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the hash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2B0C5D5-9D20-A54F-BE54-B8DA029AB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1413"/>
                </a:stretch>
              </a:blipFill>
            </p:spPr>
            <p:txBody>
              <a:bodyPr lIns="121917" tIns="60958" rIns="121917" bIns="60958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F7E1E7-0ABB-2140-A159-E8EDC82C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SHA-256 Algorithm</a:t>
            </a:r>
          </a:p>
        </p:txBody>
      </p:sp>
    </p:spTree>
    <p:extLst>
      <p:ext uri="{BB962C8B-B14F-4D97-AF65-F5344CB8AC3E}">
        <p14:creationId xmlns:p14="http://schemas.microsoft.com/office/powerpoint/2010/main" val="268635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4EBAFB-80DF-454B-9425-413F45F4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SHA-256 Algorithm 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5FE0D97A-020E-E64D-AB96-91D7472E26B2}"/>
              </a:ext>
            </a:extLst>
          </p:cNvPr>
          <p:cNvSpPr/>
          <p:nvPr/>
        </p:nvSpPr>
        <p:spPr>
          <a:xfrm>
            <a:off x="203200" y="3937000"/>
            <a:ext cx="2946400" cy="1524000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700" b="1" dirty="0"/>
              <a:t>256 bit Initialization Vector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C7CC68-2550-F548-8D05-EE95E672E207}"/>
              </a:ext>
            </a:extLst>
          </p:cNvPr>
          <p:cNvSpPr/>
          <p:nvPr/>
        </p:nvSpPr>
        <p:spPr>
          <a:xfrm>
            <a:off x="4165600" y="3733800"/>
            <a:ext cx="11176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C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43797F-15D2-A244-A6F2-3733BF9EC22B}"/>
              </a:ext>
            </a:extLst>
          </p:cNvPr>
          <p:cNvSpPr/>
          <p:nvPr/>
        </p:nvSpPr>
        <p:spPr>
          <a:xfrm>
            <a:off x="6299200" y="3733800"/>
            <a:ext cx="99568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C1A69-88EA-8049-A43F-07BAB2D4C862}"/>
              </a:ext>
            </a:extLst>
          </p:cNvPr>
          <p:cNvSpPr/>
          <p:nvPr/>
        </p:nvSpPr>
        <p:spPr>
          <a:xfrm>
            <a:off x="9448800" y="3733800"/>
            <a:ext cx="10160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C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D0E8C9-6A82-0348-92B7-966E9178AB42}"/>
              </a:ext>
            </a:extLst>
          </p:cNvPr>
          <p:cNvSpPr/>
          <p:nvPr/>
        </p:nvSpPr>
        <p:spPr>
          <a:xfrm>
            <a:off x="4013200" y="1701800"/>
            <a:ext cx="1422400" cy="12552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M</a:t>
            </a:r>
            <a:r>
              <a:rPr lang="en-US" sz="4800" b="1" baseline="30000" dirty="0"/>
              <a:t>(0)</a:t>
            </a:r>
            <a:endParaRPr lang="en-US" sz="4800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844334-8146-7A40-9DC4-B2F6909E3ED8}"/>
              </a:ext>
            </a:extLst>
          </p:cNvPr>
          <p:cNvSpPr/>
          <p:nvPr/>
        </p:nvSpPr>
        <p:spPr>
          <a:xfrm>
            <a:off x="6085840" y="1701800"/>
            <a:ext cx="1422400" cy="12552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M</a:t>
            </a:r>
            <a:r>
              <a:rPr lang="en-US" sz="4800" b="1" baseline="30000" dirty="0"/>
              <a:t>(1)</a:t>
            </a:r>
            <a:endParaRPr lang="en-US" sz="48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85CE3B-0640-D446-9A85-E61E07E62E54}"/>
              </a:ext>
            </a:extLst>
          </p:cNvPr>
          <p:cNvSpPr/>
          <p:nvPr/>
        </p:nvSpPr>
        <p:spPr>
          <a:xfrm>
            <a:off x="9245600" y="1702307"/>
            <a:ext cx="1422400" cy="12552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M</a:t>
            </a:r>
            <a:r>
              <a:rPr lang="en-US" sz="4800" b="1" baseline="30000" dirty="0"/>
              <a:t>(N)</a:t>
            </a:r>
            <a:endParaRPr lang="en-US" sz="48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7B06E1-A63B-FB4E-9CE1-6D7BE1272F43}"/>
              </a:ext>
            </a:extLst>
          </p:cNvPr>
          <p:cNvCxnSpPr>
            <a:stCxn id="4" idx="0"/>
            <a:endCxn id="5" idx="1"/>
          </p:cNvCxnSpPr>
          <p:nvPr/>
        </p:nvCxnSpPr>
        <p:spPr>
          <a:xfrm>
            <a:off x="3149600" y="4699000"/>
            <a:ext cx="101600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7F2512-71A3-EF49-BD48-3FBD7D5794D4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4724400" y="2957067"/>
            <a:ext cx="0" cy="77673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4C9EFE-8D63-DE4B-81F6-8C041FDF4C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283200" y="4699000"/>
            <a:ext cx="101600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9B7225-487F-6847-9840-AF2875881500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6797040" y="2957067"/>
            <a:ext cx="0" cy="77673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4A6C49-D7CC-C141-A974-75630FCA9D8E}"/>
              </a:ext>
            </a:extLst>
          </p:cNvPr>
          <p:cNvCxnSpPr>
            <a:stCxn id="6" idx="3"/>
          </p:cNvCxnSpPr>
          <p:nvPr/>
        </p:nvCxnSpPr>
        <p:spPr>
          <a:xfrm>
            <a:off x="7294880" y="4699000"/>
            <a:ext cx="62992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90FF1-1DBF-AE47-9DFE-4D2C281F258D}"/>
              </a:ext>
            </a:extLst>
          </p:cNvPr>
          <p:cNvCxnSpPr>
            <a:endCxn id="7" idx="1"/>
          </p:cNvCxnSpPr>
          <p:nvPr/>
        </p:nvCxnSpPr>
        <p:spPr>
          <a:xfrm>
            <a:off x="8839200" y="4699000"/>
            <a:ext cx="60960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390DD7-DCD1-7B4A-A667-39B86415FE51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956800" y="2957573"/>
            <a:ext cx="0" cy="77622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E3FFF65-F68B-7B42-ABDE-117537B47475}"/>
              </a:ext>
            </a:extLst>
          </p:cNvPr>
          <p:cNvSpPr/>
          <p:nvPr/>
        </p:nvSpPr>
        <p:spPr>
          <a:xfrm>
            <a:off x="10464800" y="4521200"/>
            <a:ext cx="142240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F8185D-EEB0-144C-8FDD-F58F55443265}"/>
              </a:ext>
            </a:extLst>
          </p:cNvPr>
          <p:cNvCxnSpPr/>
          <p:nvPr/>
        </p:nvCxnSpPr>
        <p:spPr>
          <a:xfrm>
            <a:off x="8026400" y="4699000"/>
            <a:ext cx="8128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0913B1-7B5C-5041-8245-BBCCC51287F8}"/>
              </a:ext>
            </a:extLst>
          </p:cNvPr>
          <p:cNvSpPr txBox="1"/>
          <p:nvPr/>
        </p:nvSpPr>
        <p:spPr>
          <a:xfrm>
            <a:off x="10403840" y="3428445"/>
            <a:ext cx="1788160" cy="11079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Message Digest</a:t>
            </a:r>
          </a:p>
        </p:txBody>
      </p:sp>
    </p:spTree>
    <p:extLst>
      <p:ext uri="{BB962C8B-B14F-4D97-AF65-F5344CB8AC3E}">
        <p14:creationId xmlns:p14="http://schemas.microsoft.com/office/powerpoint/2010/main" val="1922379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34459-D685-7A44-9C3D-0532E564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21917" tIns="60958" rIns="121917" bIns="60958">
            <a:normAutofit/>
          </a:bodyPr>
          <a:lstStyle/>
          <a:p>
            <a:pPr marL="396875" indent="-396875"/>
            <a:r>
              <a:rPr lang="en-US" sz="3600" dirty="0"/>
              <a:t>Independent hashing</a:t>
            </a:r>
          </a:p>
          <a:p>
            <a:pPr marL="396875" indent="-396875"/>
            <a:r>
              <a:rPr lang="en-US" sz="3600" dirty="0"/>
              <a:t>Repeated hashing</a:t>
            </a:r>
          </a:p>
          <a:p>
            <a:pPr marL="396875" indent="-396875"/>
            <a:r>
              <a:rPr lang="en-US" sz="3600" dirty="0"/>
              <a:t>Combined hashing</a:t>
            </a:r>
          </a:p>
          <a:p>
            <a:pPr marL="396875" indent="-396875"/>
            <a:r>
              <a:rPr lang="en-US" sz="3600" dirty="0"/>
              <a:t>Sequential hashing</a:t>
            </a:r>
          </a:p>
          <a:p>
            <a:pPr marL="396875" indent="-396875"/>
            <a:r>
              <a:rPr lang="en-US" sz="3600" dirty="0"/>
              <a:t>Hierarchical hashing</a:t>
            </a:r>
          </a:p>
          <a:p>
            <a:pPr marL="396875" indent="-396875"/>
            <a:endParaRPr lang="en-US" sz="3600" b="1" dirty="0"/>
          </a:p>
          <a:p>
            <a:pPr marL="396875" indent="-396875"/>
            <a:endParaRPr lang="en-US" sz="3600" b="1" dirty="0"/>
          </a:p>
          <a:p>
            <a:pPr marL="396875" indent="-396875"/>
            <a:endParaRPr lang="en-US" sz="3600" b="1" dirty="0"/>
          </a:p>
          <a:p>
            <a:pPr marL="396875" indent="-396875" algn="r">
              <a:buNone/>
            </a:pPr>
            <a:r>
              <a:rPr lang="en-US" sz="1600" dirty="0"/>
              <a:t>Courtesy: Blockchain Basics: A Non-Technical Introduction in 25 Steps by Daniel </a:t>
            </a:r>
            <a:r>
              <a:rPr lang="en-US" sz="1600" dirty="0" err="1"/>
              <a:t>Drescher</a:t>
            </a: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25FEC-9E89-5447-BA03-E6056F35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Hashing Data</a:t>
            </a:r>
          </a:p>
        </p:txBody>
      </p:sp>
    </p:spTree>
    <p:extLst>
      <p:ext uri="{BB962C8B-B14F-4D97-AF65-F5344CB8AC3E}">
        <p14:creationId xmlns:p14="http://schemas.microsoft.com/office/powerpoint/2010/main" val="617555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34459-D685-7A44-9C3D-0532E564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21917" tIns="60958" rIns="121917" bIns="60958">
            <a:normAutofit/>
          </a:bodyPr>
          <a:lstStyle/>
          <a:p>
            <a:pPr marL="396875" indent="-396875">
              <a:buNone/>
            </a:pPr>
            <a:endParaRPr lang="en-US" sz="3600" dirty="0"/>
          </a:p>
          <a:p>
            <a:pPr marL="396875" indent="-396875"/>
            <a:r>
              <a:rPr lang="en-US" sz="3600" dirty="0"/>
              <a:t>Independent hashing</a:t>
            </a:r>
          </a:p>
          <a:p>
            <a:pPr marL="396875" indent="-396875"/>
            <a:endParaRPr lang="en-US" sz="3600" dirty="0"/>
          </a:p>
          <a:p>
            <a:pPr marL="396875" indent="-396875"/>
            <a:endParaRPr lang="en-US" sz="3600" dirty="0"/>
          </a:p>
          <a:p>
            <a:pPr marL="396875" indent="-396875"/>
            <a:endParaRPr lang="en-US" sz="3600" dirty="0"/>
          </a:p>
          <a:p>
            <a:pPr marL="396875" indent="-396875"/>
            <a:endParaRPr lang="en-US" sz="3600" dirty="0"/>
          </a:p>
          <a:p>
            <a:pPr marL="396875" indent="-396875"/>
            <a:r>
              <a:rPr lang="en-US" sz="3600" dirty="0"/>
              <a:t>Repeated hashing</a:t>
            </a:r>
          </a:p>
          <a:p>
            <a:pPr marL="396875" indent="-396875">
              <a:buNone/>
            </a:pP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25FEC-9E89-5447-BA03-E6056F35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Hashing</a:t>
            </a:r>
          </a:p>
        </p:txBody>
      </p:sp>
      <p:pic>
        <p:nvPicPr>
          <p:cNvPr id="4" name="Picture 3" descr="independent_hash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182" y="979075"/>
            <a:ext cx="4168537" cy="3067616"/>
          </a:xfrm>
          <a:prstGeom prst="rect">
            <a:avLst/>
          </a:prstGeom>
        </p:spPr>
      </p:pic>
      <p:pic>
        <p:nvPicPr>
          <p:cNvPr id="5" name="Picture 4" descr="repeated_hash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04" y="4210001"/>
            <a:ext cx="7313911" cy="19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9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34459-D685-7A44-9C3D-0532E564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21917" tIns="60958" rIns="121917" bIns="60958">
            <a:normAutofit/>
          </a:bodyPr>
          <a:lstStyle/>
          <a:p>
            <a:pPr marL="396875" indent="-396875">
              <a:buNone/>
            </a:pPr>
            <a:endParaRPr lang="en-US" sz="3600" dirty="0"/>
          </a:p>
          <a:p>
            <a:pPr marL="396875" indent="-396875"/>
            <a:r>
              <a:rPr lang="en-US" sz="3600" dirty="0"/>
              <a:t>Combined hashing</a:t>
            </a:r>
          </a:p>
          <a:p>
            <a:pPr marL="396875" indent="-396875"/>
            <a:endParaRPr lang="en-US" sz="3600" dirty="0"/>
          </a:p>
          <a:p>
            <a:pPr marL="396875" indent="-396875"/>
            <a:endParaRPr lang="en-US" sz="3600" dirty="0"/>
          </a:p>
          <a:p>
            <a:pPr marL="396875" indent="-396875"/>
            <a:endParaRPr lang="en-US" sz="3600" dirty="0"/>
          </a:p>
          <a:p>
            <a:pPr marL="396875" indent="-396875"/>
            <a:endParaRPr lang="en-US" sz="3600" dirty="0"/>
          </a:p>
          <a:p>
            <a:pPr marL="396875" indent="-396875"/>
            <a:r>
              <a:rPr lang="en-US" sz="3600" dirty="0"/>
              <a:t>Sequential hashing</a:t>
            </a:r>
          </a:p>
          <a:p>
            <a:pPr marL="396875" indent="-396875">
              <a:buNone/>
            </a:pP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25FEC-9E89-5447-BA03-E6056F35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Hashing</a:t>
            </a:r>
          </a:p>
        </p:txBody>
      </p:sp>
      <p:pic>
        <p:nvPicPr>
          <p:cNvPr id="6" name="Picture 5" descr="combined_hash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962" y="953150"/>
            <a:ext cx="4674998" cy="3104585"/>
          </a:xfrm>
          <a:prstGeom prst="rect">
            <a:avLst/>
          </a:prstGeom>
        </p:spPr>
      </p:pic>
      <p:pic>
        <p:nvPicPr>
          <p:cNvPr id="7" name="Picture 6" descr="sequential_hash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81" y="3627120"/>
            <a:ext cx="347627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7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34459-D685-7A44-9C3D-0532E564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21917" tIns="60958" rIns="121917" bIns="60958">
            <a:normAutofit/>
          </a:bodyPr>
          <a:lstStyle/>
          <a:p>
            <a:r>
              <a:rPr lang="en-US" dirty="0"/>
              <a:t>Basic cryptographic primitives behind the </a:t>
            </a:r>
            <a:r>
              <a:rPr lang="en-US" dirty="0" err="1"/>
              <a:t>blockchain</a:t>
            </a:r>
            <a:r>
              <a:rPr lang="en-US" dirty="0"/>
              <a:t> technology</a:t>
            </a:r>
          </a:p>
          <a:p>
            <a:pPr lvl="1"/>
            <a:r>
              <a:rPr lang="en-US" b="1" dirty="0"/>
              <a:t>Cryptographically Secure Hash Function </a:t>
            </a:r>
          </a:p>
          <a:p>
            <a:pPr lvl="1"/>
            <a:r>
              <a:rPr lang="en-US" b="1" dirty="0"/>
              <a:t>Digital Signature</a:t>
            </a:r>
          </a:p>
          <a:p>
            <a:pPr lvl="1"/>
            <a:endParaRPr lang="en-US" b="1" dirty="0"/>
          </a:p>
          <a:p>
            <a:r>
              <a:rPr lang="en-US" b="1" dirty="0"/>
              <a:t>Hash Function: </a:t>
            </a:r>
            <a:r>
              <a:rPr lang="en-US" dirty="0"/>
              <a:t>Used to connect the “blocks” in a “chain” in a tamper-proof way</a:t>
            </a:r>
          </a:p>
          <a:p>
            <a:endParaRPr lang="en-US" b="1" dirty="0"/>
          </a:p>
          <a:p>
            <a:r>
              <a:rPr lang="en-US" b="1" dirty="0"/>
              <a:t>Digital Signature: </a:t>
            </a:r>
            <a:r>
              <a:rPr lang="en-US" dirty="0"/>
              <a:t>Digitally sign the data so that no one can “deny” about their own activities. Also, others can check whether it is authentic.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25FEC-9E89-5447-BA03-E6056F35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</a:t>
            </a:r>
          </a:p>
        </p:txBody>
      </p:sp>
    </p:spTree>
    <p:extLst>
      <p:ext uri="{BB962C8B-B14F-4D97-AF65-F5344CB8AC3E}">
        <p14:creationId xmlns:p14="http://schemas.microsoft.com/office/powerpoint/2010/main" val="2965539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34459-D685-7A44-9C3D-0532E564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21917" tIns="60958" rIns="121917" bIns="60958">
            <a:normAutofit/>
          </a:bodyPr>
          <a:lstStyle/>
          <a:p>
            <a:pPr marL="396875" indent="-396875">
              <a:buNone/>
            </a:pPr>
            <a:endParaRPr lang="en-US" sz="3600" dirty="0"/>
          </a:p>
          <a:p>
            <a:pPr marL="396875" indent="-396875">
              <a:buNone/>
            </a:pPr>
            <a:endParaRPr lang="en-US" sz="3600" dirty="0"/>
          </a:p>
          <a:p>
            <a:pPr marL="396875" indent="-396875">
              <a:buNone/>
            </a:pPr>
            <a:endParaRPr lang="en-US" sz="3600" dirty="0"/>
          </a:p>
          <a:p>
            <a:pPr marL="396875" indent="-396875"/>
            <a:r>
              <a:rPr lang="en-US" sz="3600" dirty="0"/>
              <a:t>Hierarchical hashing</a:t>
            </a:r>
          </a:p>
          <a:p>
            <a:pPr marL="396875" indent="-396875"/>
            <a:endParaRPr lang="en-US" sz="3600" dirty="0"/>
          </a:p>
          <a:p>
            <a:pPr marL="396875" indent="-396875"/>
            <a:endParaRPr lang="en-US" sz="3600" dirty="0"/>
          </a:p>
          <a:p>
            <a:pPr marL="396875" indent="-396875"/>
            <a:endParaRPr lang="en-US" sz="3600" dirty="0"/>
          </a:p>
          <a:p>
            <a:pPr marL="396875" indent="-396875">
              <a:buNone/>
            </a:pP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25FEC-9E89-5447-BA03-E6056F35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Hashing</a:t>
            </a:r>
          </a:p>
        </p:txBody>
      </p:sp>
      <p:pic>
        <p:nvPicPr>
          <p:cNvPr id="8" name="Picture 7" descr="hierarchical_hash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126" y="1741059"/>
            <a:ext cx="3703434" cy="36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7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C6EE41-78C8-2A49-9A03-29D32560D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232896"/>
          </a:xfrm>
        </p:spPr>
        <p:txBody>
          <a:bodyPr lIns="121917" tIns="60958" rIns="121917" bIns="60958"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Cryptographic Hash Pointer</a:t>
            </a:r>
            <a:r>
              <a:rPr lang="en-US" dirty="0"/>
              <a:t> (Often called Hash Reference) is a pointer to a location where</a:t>
            </a:r>
          </a:p>
          <a:p>
            <a:pPr lvl="1"/>
            <a:r>
              <a:rPr lang="en-US" dirty="0"/>
              <a:t>Some information is stored </a:t>
            </a:r>
          </a:p>
          <a:p>
            <a:pPr lvl="1"/>
            <a:r>
              <a:rPr lang="en-US" dirty="0"/>
              <a:t>Hash of the information is stored </a:t>
            </a:r>
          </a:p>
          <a:p>
            <a:pPr lvl="1"/>
            <a:endParaRPr lang="en-US" dirty="0"/>
          </a:p>
          <a:p>
            <a:r>
              <a:rPr lang="en-US" dirty="0"/>
              <a:t>With the hash pointer, we can </a:t>
            </a:r>
          </a:p>
          <a:p>
            <a:pPr lvl="1"/>
            <a:r>
              <a:rPr lang="en-US" dirty="0"/>
              <a:t>Retrieve the information</a:t>
            </a:r>
          </a:p>
          <a:p>
            <a:pPr lvl="1"/>
            <a:r>
              <a:rPr lang="en-US" dirty="0"/>
              <a:t>Check that the information has not been modified (by computing the message digest and then matching the digest with the stored hash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90421-37B8-6440-BDA4-6C34D248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Pointer</a:t>
            </a:r>
          </a:p>
        </p:txBody>
      </p:sp>
    </p:spTree>
    <p:extLst>
      <p:ext uri="{BB962C8B-B14F-4D97-AF65-F5344CB8AC3E}">
        <p14:creationId xmlns:p14="http://schemas.microsoft.com/office/powerpoint/2010/main" val="1974751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FEF967-24E1-6748-B75F-A039341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Pointer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828A8-C613-2C4F-B6AE-16BD28C0227A}"/>
              </a:ext>
            </a:extLst>
          </p:cNvPr>
          <p:cNvSpPr/>
          <p:nvPr/>
        </p:nvSpPr>
        <p:spPr>
          <a:xfrm>
            <a:off x="1930400" y="2311400"/>
            <a:ext cx="3454400" cy="284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7B599-4F24-4949-985F-318140548BC7}"/>
              </a:ext>
            </a:extLst>
          </p:cNvPr>
          <p:cNvSpPr/>
          <p:nvPr/>
        </p:nvSpPr>
        <p:spPr>
          <a:xfrm>
            <a:off x="7823200" y="1123187"/>
            <a:ext cx="23368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3700" b="1" dirty="0"/>
              <a:t>H(DATA)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99020C8-ABF3-3B42-9F45-67988A85567B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5400000">
            <a:off x="6340094" y="1082293"/>
            <a:ext cx="1696213" cy="3606800"/>
          </a:xfrm>
          <a:prstGeom prst="bentConnector2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C12204-12A8-BA4F-A5F6-A146D66631FD}"/>
              </a:ext>
            </a:extLst>
          </p:cNvPr>
          <p:cNvSpPr txBox="1"/>
          <p:nvPr/>
        </p:nvSpPr>
        <p:spPr>
          <a:xfrm>
            <a:off x="6532384" y="3829446"/>
            <a:ext cx="2423656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Hash Pointer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8D28F-7E59-234A-BBA3-E4D543159B22}"/>
              </a:ext>
            </a:extLst>
          </p:cNvPr>
          <p:cNvSpPr txBox="1"/>
          <p:nvPr/>
        </p:nvSpPr>
        <p:spPr>
          <a:xfrm>
            <a:off x="2641600" y="5430013"/>
            <a:ext cx="9168529" cy="95410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b="1" dirty="0"/>
              <a:t>Reminds you of a linked list??</a:t>
            </a:r>
          </a:p>
          <a:p>
            <a:endParaRPr lang="en-US" b="1" dirty="0"/>
          </a:p>
          <a:p>
            <a:r>
              <a:rPr lang="en-US" b="1" dirty="0"/>
              <a:t>				</a:t>
            </a:r>
            <a:r>
              <a:rPr lang="en-US" sz="1400" dirty="0"/>
              <a:t>Reference: Coursera course on </a:t>
            </a:r>
            <a:r>
              <a:rPr lang="en-IN" sz="1400" dirty="0"/>
              <a:t>Bitcoin and Cryptocurrency Technologies</a:t>
            </a:r>
          </a:p>
        </p:txBody>
      </p:sp>
    </p:spTree>
    <p:extLst>
      <p:ext uri="{BB962C8B-B14F-4D97-AF65-F5344CB8AC3E}">
        <p14:creationId xmlns:p14="http://schemas.microsoft.com/office/powerpoint/2010/main" val="165330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FEF967-24E1-6748-B75F-A039341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Tamper Detection using Hash Pointer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6" y="1551661"/>
            <a:ext cx="2894987" cy="3428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13" y="1456125"/>
            <a:ext cx="2927704" cy="3554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49" y="1456124"/>
            <a:ext cx="2934445" cy="36617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72933" y="616293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6875" indent="-396875" algn="r">
              <a:buNone/>
            </a:pPr>
            <a:r>
              <a:rPr lang="en-US" sz="1200" dirty="0"/>
              <a:t>Courtesy: </a:t>
            </a:r>
            <a:r>
              <a:rPr lang="en-US" sz="1200" dirty="0" err="1"/>
              <a:t>Blockchain</a:t>
            </a:r>
            <a:r>
              <a:rPr lang="en-US" sz="1200" dirty="0"/>
              <a:t> Basics: A Non-Technical Introduction in 25 Steps by Daniel </a:t>
            </a:r>
            <a:r>
              <a:rPr lang="en-US" sz="1200" dirty="0" err="1"/>
              <a:t>Drescher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8300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E01E3-082D-214B-8353-C84BDE2B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Tampering a </a:t>
            </a:r>
            <a:r>
              <a:rPr lang="en-US"/>
              <a:t>Hash Chain Computationally </a:t>
            </a:r>
            <a:r>
              <a:rPr lang="en-US" dirty="0"/>
              <a:t>Challenging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0" y="1252409"/>
            <a:ext cx="7162938" cy="3479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196" y="2033514"/>
            <a:ext cx="4517271" cy="41625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72933" y="616293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6875" indent="-396875" algn="r">
              <a:buNone/>
            </a:pPr>
            <a:r>
              <a:rPr lang="en-US" sz="1200" dirty="0"/>
              <a:t>Courtesy: </a:t>
            </a:r>
            <a:r>
              <a:rPr lang="en-US" sz="1200" dirty="0" err="1"/>
              <a:t>Blockchain</a:t>
            </a:r>
            <a:r>
              <a:rPr lang="en-US" sz="1200" dirty="0"/>
              <a:t> Basics: A Non-Technical Introduction in 25 Steps by Daniel </a:t>
            </a:r>
            <a:r>
              <a:rPr lang="en-US" sz="1200" dirty="0" err="1"/>
              <a:t>Drescher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166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F26247B-164C-CC4A-900D-D1A813C95538}"/>
              </a:ext>
            </a:extLst>
          </p:cNvPr>
          <p:cNvSpPr/>
          <p:nvPr/>
        </p:nvSpPr>
        <p:spPr>
          <a:xfrm>
            <a:off x="9067800" y="1498600"/>
            <a:ext cx="2438400" cy="3657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54BAE-2D1B-5B4B-9FF6-8C6041F339A5}"/>
              </a:ext>
            </a:extLst>
          </p:cNvPr>
          <p:cNvSpPr/>
          <p:nvPr/>
        </p:nvSpPr>
        <p:spPr>
          <a:xfrm>
            <a:off x="4648200" y="1539240"/>
            <a:ext cx="2438400" cy="3657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66B5AD-47F6-C74B-9D20-97AD1726B08D}"/>
              </a:ext>
            </a:extLst>
          </p:cNvPr>
          <p:cNvSpPr/>
          <p:nvPr/>
        </p:nvSpPr>
        <p:spPr>
          <a:xfrm>
            <a:off x="203200" y="1498600"/>
            <a:ext cx="2438400" cy="3657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E01E3-082D-214B-8353-C84BDE2B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Tampering from Hash Pointers - </a:t>
            </a:r>
            <a:r>
              <a:rPr lang="en-US" dirty="0" err="1"/>
              <a:t>Hashchain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0ACB31-ED4B-8041-9E6B-E3066E1AECE3}"/>
              </a:ext>
            </a:extLst>
          </p:cNvPr>
          <p:cNvSpPr/>
          <p:nvPr/>
        </p:nvSpPr>
        <p:spPr>
          <a:xfrm>
            <a:off x="406400" y="2616200"/>
            <a:ext cx="2032000" cy="2336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D</a:t>
            </a:r>
            <a:r>
              <a:rPr lang="en-US" sz="4800" b="1" baseline="30000" dirty="0"/>
              <a:t>(</a:t>
            </a:r>
            <a:r>
              <a:rPr lang="en-US" sz="4800" b="1" baseline="30000" dirty="0" err="1"/>
              <a:t>i</a:t>
            </a:r>
            <a:r>
              <a:rPr lang="en-US" sz="4800" b="1" baseline="30000" dirty="0"/>
              <a:t>)</a:t>
            </a:r>
            <a:endParaRPr lang="en-US" sz="4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0DD4A-D140-7142-9CFB-B16B32B1EDAB}"/>
              </a:ext>
            </a:extLst>
          </p:cNvPr>
          <p:cNvSpPr/>
          <p:nvPr/>
        </p:nvSpPr>
        <p:spPr>
          <a:xfrm>
            <a:off x="406400" y="1701800"/>
            <a:ext cx="20320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300" b="1" dirty="0"/>
              <a:t>H(D</a:t>
            </a:r>
            <a:r>
              <a:rPr lang="en-US" sz="4300" b="1" baseline="30000" dirty="0"/>
              <a:t>(i-1)</a:t>
            </a:r>
            <a:r>
              <a:rPr lang="en-US" sz="4300" b="1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A70D2D-2008-1A4D-9AA6-A1805A8D6A4B}"/>
              </a:ext>
            </a:extLst>
          </p:cNvPr>
          <p:cNvSpPr/>
          <p:nvPr/>
        </p:nvSpPr>
        <p:spPr>
          <a:xfrm>
            <a:off x="4826000" y="2611120"/>
            <a:ext cx="2032000" cy="2336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D</a:t>
            </a:r>
            <a:r>
              <a:rPr lang="en-US" sz="4800" b="1" baseline="30000" dirty="0"/>
              <a:t>(i+1)</a:t>
            </a:r>
            <a:endParaRPr lang="en-US" sz="4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9BA82B-89AA-6849-B2E8-99A39B11E4E5}"/>
              </a:ext>
            </a:extLst>
          </p:cNvPr>
          <p:cNvSpPr/>
          <p:nvPr/>
        </p:nvSpPr>
        <p:spPr>
          <a:xfrm>
            <a:off x="4826000" y="1696720"/>
            <a:ext cx="20320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300" b="1" dirty="0"/>
              <a:t>H(D</a:t>
            </a:r>
            <a:r>
              <a:rPr lang="en-US" sz="4300" b="1" baseline="30000" dirty="0"/>
              <a:t>(</a:t>
            </a:r>
            <a:r>
              <a:rPr lang="en-US" sz="4300" b="1" baseline="30000" dirty="0" err="1"/>
              <a:t>i</a:t>
            </a:r>
            <a:r>
              <a:rPr lang="en-US" sz="4300" b="1" baseline="30000" dirty="0"/>
              <a:t>)</a:t>
            </a:r>
            <a:r>
              <a:rPr lang="en-US" sz="4300" b="1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B70C6-2271-6241-9431-425B774A9DA3}"/>
              </a:ext>
            </a:extLst>
          </p:cNvPr>
          <p:cNvSpPr/>
          <p:nvPr/>
        </p:nvSpPr>
        <p:spPr>
          <a:xfrm>
            <a:off x="9245600" y="2616200"/>
            <a:ext cx="2032000" cy="2336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800" b="1" dirty="0"/>
              <a:t>D</a:t>
            </a:r>
            <a:r>
              <a:rPr lang="en-US" sz="4800" b="1" baseline="30000" dirty="0"/>
              <a:t>(i+2)</a:t>
            </a:r>
            <a:endParaRPr lang="en-US" sz="4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33DAAB-EF33-3F4E-AF85-C8685187B150}"/>
              </a:ext>
            </a:extLst>
          </p:cNvPr>
          <p:cNvSpPr/>
          <p:nvPr/>
        </p:nvSpPr>
        <p:spPr>
          <a:xfrm>
            <a:off x="9245600" y="1701800"/>
            <a:ext cx="20320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4300" b="1" dirty="0"/>
              <a:t>H(D</a:t>
            </a:r>
            <a:r>
              <a:rPr lang="en-US" sz="4300" b="1" baseline="30000" dirty="0"/>
              <a:t>(i+1)</a:t>
            </a:r>
            <a:r>
              <a:rPr lang="en-US" sz="4300" b="1" dirty="0"/>
              <a:t>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0F89F64-8263-0745-97DE-994242A8518F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rot="10800000" flipV="1">
            <a:off x="7086600" y="2159000"/>
            <a:ext cx="2159000" cy="1209040"/>
          </a:xfrm>
          <a:prstGeom prst="bentConnector3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6C391F5-D646-F845-BD56-2152A598B8D4}"/>
              </a:ext>
            </a:extLst>
          </p:cNvPr>
          <p:cNvCxnSpPr>
            <a:cxnSpLocks/>
            <a:stCxn id="7" idx="1"/>
            <a:endCxn id="14" idx="3"/>
          </p:cNvCxnSpPr>
          <p:nvPr/>
        </p:nvCxnSpPr>
        <p:spPr>
          <a:xfrm rot="10800000" flipV="1">
            <a:off x="2641600" y="2153920"/>
            <a:ext cx="2184400" cy="1173480"/>
          </a:xfrm>
          <a:prstGeom prst="bentConnector3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45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31A8F-F9C1-1A47-9F97-E3BAC6AA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Merkle</a:t>
            </a:r>
            <a:r>
              <a:rPr lang="en-US" dirty="0"/>
              <a:t> Tree – Organization of Hash Pointers in a Tree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39033C-E2C1-FE4E-B057-80274D3EE4FA}"/>
              </a:ext>
            </a:extLst>
          </p:cNvPr>
          <p:cNvSpPr/>
          <p:nvPr/>
        </p:nvSpPr>
        <p:spPr>
          <a:xfrm>
            <a:off x="4523098" y="1031512"/>
            <a:ext cx="2748436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100" b="1" dirty="0"/>
              <a:t>Root Hash</a:t>
            </a:r>
          </a:p>
          <a:p>
            <a:pPr algn="ctr"/>
            <a:r>
              <a:rPr lang="en-US" sz="2100" b="1" dirty="0" err="1"/>
              <a:t>H</a:t>
            </a:r>
            <a:r>
              <a:rPr lang="en-US" sz="2100" b="1" baseline="-25000" dirty="0" err="1"/>
              <a:t>root</a:t>
            </a:r>
            <a:r>
              <a:rPr lang="en-US" sz="2100" b="1" dirty="0"/>
              <a:t>=Hash(H</a:t>
            </a:r>
            <a:r>
              <a:rPr lang="en-US" sz="2100" b="1" baseline="-25000" dirty="0"/>
              <a:t>0</a:t>
            </a:r>
            <a:r>
              <a:rPr lang="en-US" sz="2100" b="1" dirty="0"/>
              <a:t>+H</a:t>
            </a:r>
            <a:r>
              <a:rPr lang="en-US" sz="2100" b="1" baseline="-25000" dirty="0"/>
              <a:t>1</a:t>
            </a:r>
            <a:r>
              <a:rPr lang="en-US" sz="2100" b="1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E8C97-B70C-F941-9845-E838632DF001}"/>
              </a:ext>
            </a:extLst>
          </p:cNvPr>
          <p:cNvSpPr/>
          <p:nvPr/>
        </p:nvSpPr>
        <p:spPr>
          <a:xfrm>
            <a:off x="2844800" y="2514600"/>
            <a:ext cx="2305317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100" b="1" dirty="0"/>
              <a:t>L</a:t>
            </a:r>
            <a:r>
              <a:rPr lang="en-US" sz="2100" b="1" baseline="-25000" dirty="0"/>
              <a:t>1</a:t>
            </a:r>
            <a:r>
              <a:rPr lang="en-US" sz="2100" b="1" dirty="0"/>
              <a:t> Hash</a:t>
            </a:r>
          </a:p>
          <a:p>
            <a:pPr algn="ctr"/>
            <a:r>
              <a:rPr lang="en-US" sz="2100" b="1" dirty="0"/>
              <a:t>H</a:t>
            </a:r>
            <a:r>
              <a:rPr lang="en-US" sz="2100" b="1" baseline="-25000" dirty="0"/>
              <a:t>0</a:t>
            </a:r>
            <a:r>
              <a:rPr lang="en-US" sz="2100" b="1" dirty="0"/>
              <a:t>= Hash(H</a:t>
            </a:r>
            <a:r>
              <a:rPr lang="en-US" sz="2100" b="1" baseline="-25000" dirty="0"/>
              <a:t>00</a:t>
            </a:r>
            <a:r>
              <a:rPr lang="en-US" sz="2100" b="1" dirty="0"/>
              <a:t>+H</a:t>
            </a:r>
            <a:r>
              <a:rPr lang="en-US" sz="2100" b="1" baseline="-25000" dirty="0"/>
              <a:t>01</a:t>
            </a:r>
            <a:r>
              <a:rPr lang="en-US" sz="2100" b="1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AFE3A-C2E6-F64C-B8F3-3D8044507807}"/>
              </a:ext>
            </a:extLst>
          </p:cNvPr>
          <p:cNvSpPr/>
          <p:nvPr/>
        </p:nvSpPr>
        <p:spPr>
          <a:xfrm>
            <a:off x="6666858" y="2433525"/>
            <a:ext cx="2636677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100" b="1" dirty="0"/>
              <a:t>L</a:t>
            </a:r>
            <a:r>
              <a:rPr lang="en-US" sz="2100" b="1" baseline="-25000" dirty="0"/>
              <a:t>1</a:t>
            </a:r>
            <a:r>
              <a:rPr lang="en-US" sz="2100" b="1" dirty="0"/>
              <a:t> Hash</a:t>
            </a:r>
          </a:p>
          <a:p>
            <a:pPr algn="ctr"/>
            <a:r>
              <a:rPr lang="en-US" sz="2100" b="1" dirty="0"/>
              <a:t>H</a:t>
            </a:r>
            <a:r>
              <a:rPr lang="en-US" sz="2100" b="1" baseline="-25000" dirty="0"/>
              <a:t>1</a:t>
            </a:r>
            <a:r>
              <a:rPr lang="en-US" sz="2100" b="1" dirty="0"/>
              <a:t>=Hash(H</a:t>
            </a:r>
            <a:r>
              <a:rPr lang="en-US" sz="2100" b="1" baseline="-25000" dirty="0"/>
              <a:t>10</a:t>
            </a:r>
            <a:r>
              <a:rPr lang="en-US" sz="2100" b="1" dirty="0"/>
              <a:t>+H</a:t>
            </a:r>
            <a:r>
              <a:rPr lang="en-US" sz="2100" b="1" baseline="-25000" dirty="0"/>
              <a:t>11</a:t>
            </a:r>
            <a:r>
              <a:rPr lang="en-US" sz="2100" b="1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7992B2-E551-A54C-ADC2-EC297E6EF981}"/>
              </a:ext>
            </a:extLst>
          </p:cNvPr>
          <p:cNvSpPr/>
          <p:nvPr/>
        </p:nvSpPr>
        <p:spPr>
          <a:xfrm>
            <a:off x="2140735" y="4001157"/>
            <a:ext cx="1727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100" b="1" dirty="0"/>
              <a:t>L</a:t>
            </a:r>
            <a:r>
              <a:rPr lang="en-US" sz="2100" b="1" baseline="-25000" dirty="0"/>
              <a:t>2</a:t>
            </a:r>
            <a:r>
              <a:rPr lang="en-US" sz="2100" b="1" dirty="0"/>
              <a:t> Hash</a:t>
            </a:r>
          </a:p>
          <a:p>
            <a:pPr algn="ctr"/>
            <a:r>
              <a:rPr lang="en-US" sz="2100" b="1" dirty="0"/>
              <a:t>H</a:t>
            </a:r>
            <a:r>
              <a:rPr lang="en-US" sz="2100" b="1" baseline="-25000" dirty="0"/>
              <a:t>00</a:t>
            </a:r>
            <a:r>
              <a:rPr lang="en-US" sz="2100" b="1" dirty="0"/>
              <a:t>=Hash(T</a:t>
            </a:r>
            <a:r>
              <a:rPr lang="en-US" sz="2100" b="1" baseline="-25000" dirty="0"/>
              <a:t>1</a:t>
            </a:r>
            <a:r>
              <a:rPr lang="en-US" sz="2100" b="1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274712-19DA-3346-A092-FC0B55399DD3}"/>
              </a:ext>
            </a:extLst>
          </p:cNvPr>
          <p:cNvSpPr/>
          <p:nvPr/>
        </p:nvSpPr>
        <p:spPr>
          <a:xfrm>
            <a:off x="4129191" y="3959607"/>
            <a:ext cx="1727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100" b="1" dirty="0"/>
              <a:t>L</a:t>
            </a:r>
            <a:r>
              <a:rPr lang="en-US" sz="2100" b="1" baseline="-25000" dirty="0"/>
              <a:t>2</a:t>
            </a:r>
            <a:r>
              <a:rPr lang="en-US" sz="2100" b="1" dirty="0"/>
              <a:t> Hash</a:t>
            </a:r>
          </a:p>
          <a:p>
            <a:pPr algn="ctr"/>
            <a:r>
              <a:rPr lang="en-US" sz="2100" b="1" dirty="0"/>
              <a:t>H</a:t>
            </a:r>
            <a:r>
              <a:rPr lang="en-US" sz="2100" b="1" baseline="-25000" dirty="0"/>
              <a:t>01</a:t>
            </a:r>
            <a:r>
              <a:rPr lang="en-US" sz="2100" b="1" dirty="0"/>
              <a:t>=Hash(T</a:t>
            </a:r>
            <a:r>
              <a:rPr lang="en-US" sz="2100" b="1" baseline="-25000" dirty="0"/>
              <a:t>2</a:t>
            </a:r>
            <a:r>
              <a:rPr lang="en-US" sz="2100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1F403-29C1-1048-9ED8-CB9B93B5E816}"/>
              </a:ext>
            </a:extLst>
          </p:cNvPr>
          <p:cNvSpPr/>
          <p:nvPr/>
        </p:nvSpPr>
        <p:spPr>
          <a:xfrm>
            <a:off x="6180888" y="3936880"/>
            <a:ext cx="1727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100" b="1" dirty="0"/>
              <a:t>L</a:t>
            </a:r>
            <a:r>
              <a:rPr lang="en-US" sz="2100" b="1" baseline="-25000" dirty="0"/>
              <a:t>2</a:t>
            </a:r>
            <a:r>
              <a:rPr lang="en-US" sz="2100" b="1" dirty="0"/>
              <a:t> Hash</a:t>
            </a:r>
          </a:p>
          <a:p>
            <a:pPr algn="ctr"/>
            <a:r>
              <a:rPr lang="en-US" sz="2100" b="1" dirty="0"/>
              <a:t>H</a:t>
            </a:r>
            <a:r>
              <a:rPr lang="en-US" sz="2100" b="1" baseline="-25000" dirty="0"/>
              <a:t>10</a:t>
            </a:r>
            <a:r>
              <a:rPr lang="en-US" sz="2100" b="1" dirty="0"/>
              <a:t>=Hash(T</a:t>
            </a:r>
            <a:r>
              <a:rPr lang="en-US" sz="2100" b="1" baseline="-25000" dirty="0"/>
              <a:t>3</a:t>
            </a:r>
            <a:r>
              <a:rPr lang="en-US" sz="2100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AF2D8-6FF6-0D4B-9EA6-2EB7C011CBC4}"/>
              </a:ext>
            </a:extLst>
          </p:cNvPr>
          <p:cNvSpPr/>
          <p:nvPr/>
        </p:nvSpPr>
        <p:spPr>
          <a:xfrm>
            <a:off x="8172456" y="3899039"/>
            <a:ext cx="1727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100" b="1" dirty="0"/>
              <a:t>L</a:t>
            </a:r>
            <a:r>
              <a:rPr lang="en-US" sz="2100" b="1" baseline="-25000" dirty="0"/>
              <a:t>2</a:t>
            </a:r>
            <a:r>
              <a:rPr lang="en-US" sz="2100" b="1" dirty="0"/>
              <a:t> Hash</a:t>
            </a:r>
          </a:p>
          <a:p>
            <a:pPr algn="ctr"/>
            <a:r>
              <a:rPr lang="en-US" sz="2100" b="1" dirty="0"/>
              <a:t>H</a:t>
            </a:r>
            <a:r>
              <a:rPr lang="en-US" sz="2100" b="1" baseline="-25000" dirty="0"/>
              <a:t>11</a:t>
            </a:r>
            <a:r>
              <a:rPr lang="en-US" sz="2100" b="1" dirty="0"/>
              <a:t>=Hash(T</a:t>
            </a:r>
            <a:r>
              <a:rPr lang="en-US" sz="2100" b="1" baseline="-25000" dirty="0"/>
              <a:t>4</a:t>
            </a:r>
            <a:r>
              <a:rPr lang="en-US" sz="21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4E8BE-CDFF-694F-A790-A9065115AE49}"/>
              </a:ext>
            </a:extLst>
          </p:cNvPr>
          <p:cNvSpPr txBox="1"/>
          <p:nvPr/>
        </p:nvSpPr>
        <p:spPr>
          <a:xfrm>
            <a:off x="2078975" y="5040562"/>
            <a:ext cx="589258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T</a:t>
            </a:r>
            <a:r>
              <a:rPr lang="en-US" sz="3200" b="1" baseline="-25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311D0-154F-544A-BA12-B9DFA63F1F39}"/>
              </a:ext>
            </a:extLst>
          </p:cNvPr>
          <p:cNvSpPr txBox="1"/>
          <p:nvPr/>
        </p:nvSpPr>
        <p:spPr>
          <a:xfrm>
            <a:off x="4101334" y="4984294"/>
            <a:ext cx="589258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T</a:t>
            </a:r>
            <a:r>
              <a:rPr lang="en-US" sz="3200" b="1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B24C8-56A1-534D-B44C-FF8A5E2CAFC5}"/>
              </a:ext>
            </a:extLst>
          </p:cNvPr>
          <p:cNvSpPr txBox="1"/>
          <p:nvPr/>
        </p:nvSpPr>
        <p:spPr>
          <a:xfrm>
            <a:off x="6164234" y="4984294"/>
            <a:ext cx="589258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T</a:t>
            </a:r>
            <a:r>
              <a:rPr lang="en-US" sz="3200" b="1" baseline="-250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C1328-121A-A74B-B79A-5FED27962DE8}"/>
              </a:ext>
            </a:extLst>
          </p:cNvPr>
          <p:cNvSpPr txBox="1"/>
          <p:nvPr/>
        </p:nvSpPr>
        <p:spPr>
          <a:xfrm>
            <a:off x="8281239" y="4984294"/>
            <a:ext cx="589258" cy="615549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T</a:t>
            </a:r>
            <a:r>
              <a:rPr lang="en-US" sz="3200" b="1" baseline="-25000" dirty="0"/>
              <a:t>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436EB8-4E3F-164A-A26B-C3374434B6D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997459" y="1962360"/>
            <a:ext cx="1152659" cy="55224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8ACF42-C841-814D-9570-DC8A4F1B4DC6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865135" y="1945912"/>
            <a:ext cx="1120061" cy="48761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84619B-B09D-584A-80A2-33F0D8C9865B}"/>
              </a:ext>
            </a:extLst>
          </p:cNvPr>
          <p:cNvCxnSpPr>
            <a:stCxn id="7" idx="0"/>
          </p:cNvCxnSpPr>
          <p:nvPr/>
        </p:nvCxnSpPr>
        <p:spPr>
          <a:xfrm flipV="1">
            <a:off x="3004336" y="3448837"/>
            <a:ext cx="434745" cy="55232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20CF0B-9133-D14D-8384-7D5BCFBE7536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4523099" y="3428063"/>
            <a:ext cx="469692" cy="53154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A68DE2-8884-2E41-A995-1C5A6435F888}"/>
              </a:ext>
            </a:extLst>
          </p:cNvPr>
          <p:cNvCxnSpPr>
            <a:stCxn id="9" idx="0"/>
          </p:cNvCxnSpPr>
          <p:nvPr/>
        </p:nvCxnSpPr>
        <p:spPr>
          <a:xfrm flipV="1">
            <a:off x="7044489" y="3347925"/>
            <a:ext cx="632055" cy="58895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126810-FA89-0740-8B2E-5021CB0B4A07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423869" y="3329006"/>
            <a:ext cx="612188" cy="57003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D3CC8D1-7779-0540-851D-AD3017DC8D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288" y="4921777"/>
            <a:ext cx="990600" cy="990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89AA1F-F4D5-014F-8CE5-E80B444D5A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607" y="4944932"/>
            <a:ext cx="990600" cy="990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161361-369D-2446-B3F1-2AE4791EAE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6265" y="4915557"/>
            <a:ext cx="990600" cy="990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A8B306-09F7-8648-8D52-E080202ABB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181" y="4944932"/>
            <a:ext cx="990600" cy="990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D0E087-A87B-DC4C-8FBF-86925B7FAE0D}"/>
              </a:ext>
            </a:extLst>
          </p:cNvPr>
          <p:cNvSpPr txBox="1"/>
          <p:nvPr/>
        </p:nvSpPr>
        <p:spPr>
          <a:xfrm>
            <a:off x="7999748" y="1242491"/>
            <a:ext cx="1433207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b="1" dirty="0" err="1"/>
              <a:t>Merkle</a:t>
            </a:r>
            <a:r>
              <a:rPr lang="en-US" b="1" dirty="0"/>
              <a:t> Root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6A4BB6-68CD-574A-B9DD-C539B793CCA4}"/>
              </a:ext>
            </a:extLst>
          </p:cNvPr>
          <p:cNvCxnSpPr>
            <a:stCxn id="25" idx="1"/>
            <a:endCxn id="4" idx="3"/>
          </p:cNvCxnSpPr>
          <p:nvPr/>
        </p:nvCxnSpPr>
        <p:spPr>
          <a:xfrm flipH="1">
            <a:off x="7271534" y="1442544"/>
            <a:ext cx="728214" cy="461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88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886992-D7F3-0E4D-AEBF-7C945F1F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as a </a:t>
            </a:r>
            <a:r>
              <a:rPr lang="en-US" dirty="0" err="1"/>
              <a:t>Hashchain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2A40E4-F982-3048-8CD6-CD7558201265}"/>
              </a:ext>
            </a:extLst>
          </p:cNvPr>
          <p:cNvSpPr/>
          <p:nvPr/>
        </p:nvSpPr>
        <p:spPr>
          <a:xfrm>
            <a:off x="0" y="1843660"/>
            <a:ext cx="3352800" cy="3657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1ABB4-FB43-784D-9ADA-8426D40614EC}"/>
              </a:ext>
            </a:extLst>
          </p:cNvPr>
          <p:cNvSpPr txBox="1"/>
          <p:nvPr/>
        </p:nvSpPr>
        <p:spPr>
          <a:xfrm>
            <a:off x="1" y="1956118"/>
            <a:ext cx="2498975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Block 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E0B9C-1530-3348-9209-702FFC744A05}"/>
              </a:ext>
            </a:extLst>
          </p:cNvPr>
          <p:cNvSpPr/>
          <p:nvPr/>
        </p:nvSpPr>
        <p:spPr>
          <a:xfrm>
            <a:off x="203200" y="3047303"/>
            <a:ext cx="14224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/>
              <a:t>Previous Hash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728F1-16D9-9A45-A5FF-59699DA8E865}"/>
              </a:ext>
            </a:extLst>
          </p:cNvPr>
          <p:cNvSpPr/>
          <p:nvPr/>
        </p:nvSpPr>
        <p:spPr>
          <a:xfrm>
            <a:off x="1849120" y="3047303"/>
            <a:ext cx="1422400" cy="812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/>
              <a:t>Nonce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0BDE94-642D-4849-BE58-674F53E4387F}"/>
              </a:ext>
            </a:extLst>
          </p:cNvPr>
          <p:cNvSpPr/>
          <p:nvPr/>
        </p:nvSpPr>
        <p:spPr>
          <a:xfrm>
            <a:off x="203200" y="4253961"/>
            <a:ext cx="1422400" cy="812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 err="1"/>
              <a:t>Merkle</a:t>
            </a:r>
            <a:r>
              <a:rPr lang="en-US" b="1" dirty="0"/>
              <a:t> Root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87CECF-BE6F-7D4D-8AD8-5A052E34368F}"/>
              </a:ext>
            </a:extLst>
          </p:cNvPr>
          <p:cNvSpPr/>
          <p:nvPr/>
        </p:nvSpPr>
        <p:spPr>
          <a:xfrm>
            <a:off x="1828800" y="4247691"/>
            <a:ext cx="1422400" cy="812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/>
              <a:t>Block Hash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37F13F-0E9E-444A-8AA1-173B27D89620}"/>
              </a:ext>
            </a:extLst>
          </p:cNvPr>
          <p:cNvSpPr/>
          <p:nvPr/>
        </p:nvSpPr>
        <p:spPr>
          <a:xfrm>
            <a:off x="4536055" y="1843660"/>
            <a:ext cx="3352800" cy="3657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C8AFA-6FD5-FA43-9AEC-C549451B8210}"/>
              </a:ext>
            </a:extLst>
          </p:cNvPr>
          <p:cNvSpPr txBox="1"/>
          <p:nvPr/>
        </p:nvSpPr>
        <p:spPr>
          <a:xfrm>
            <a:off x="4536055" y="1956118"/>
            <a:ext cx="2498975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Block Header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088979-B5D7-C049-B9F2-25F8FAD7D066}"/>
              </a:ext>
            </a:extLst>
          </p:cNvPr>
          <p:cNvSpPr/>
          <p:nvPr/>
        </p:nvSpPr>
        <p:spPr>
          <a:xfrm>
            <a:off x="4739255" y="3047303"/>
            <a:ext cx="14224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/>
              <a:t>Previous Hash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5F0C5C-AB64-384F-BADB-9F0FF40DF558}"/>
              </a:ext>
            </a:extLst>
          </p:cNvPr>
          <p:cNvSpPr/>
          <p:nvPr/>
        </p:nvSpPr>
        <p:spPr>
          <a:xfrm>
            <a:off x="6385175" y="3047303"/>
            <a:ext cx="1422400" cy="812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/>
              <a:t>Nonce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949AC-22DA-0743-8C03-CEF1889B02C7}"/>
              </a:ext>
            </a:extLst>
          </p:cNvPr>
          <p:cNvSpPr/>
          <p:nvPr/>
        </p:nvSpPr>
        <p:spPr>
          <a:xfrm>
            <a:off x="4739255" y="4253961"/>
            <a:ext cx="1422400" cy="812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 err="1"/>
              <a:t>Merkle</a:t>
            </a:r>
            <a:r>
              <a:rPr lang="en-US" b="1" dirty="0"/>
              <a:t> Root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B90B7-BFBE-6145-A38F-2439856273D6}"/>
              </a:ext>
            </a:extLst>
          </p:cNvPr>
          <p:cNvSpPr/>
          <p:nvPr/>
        </p:nvSpPr>
        <p:spPr>
          <a:xfrm>
            <a:off x="6364855" y="4247691"/>
            <a:ext cx="1422400" cy="812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/>
              <a:t>Block Hash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C5CE0-4DC4-0B40-9BC4-786E0AD6E3FD}"/>
              </a:ext>
            </a:extLst>
          </p:cNvPr>
          <p:cNvSpPr/>
          <p:nvPr/>
        </p:nvSpPr>
        <p:spPr>
          <a:xfrm>
            <a:off x="8803255" y="1843660"/>
            <a:ext cx="3352800" cy="3657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F23DD-83A4-2B41-9754-04B68101C5BB}"/>
              </a:ext>
            </a:extLst>
          </p:cNvPr>
          <p:cNvSpPr txBox="1"/>
          <p:nvPr/>
        </p:nvSpPr>
        <p:spPr>
          <a:xfrm>
            <a:off x="8803255" y="1956118"/>
            <a:ext cx="2498975" cy="615553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3200" b="1" dirty="0"/>
              <a:t>Block Header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0FD9A2-1F58-4A49-AC50-677B2A00F252}"/>
              </a:ext>
            </a:extLst>
          </p:cNvPr>
          <p:cNvSpPr/>
          <p:nvPr/>
        </p:nvSpPr>
        <p:spPr>
          <a:xfrm>
            <a:off x="9006455" y="3047303"/>
            <a:ext cx="14224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/>
              <a:t>Previous Hash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2897C8-D4D8-4F4B-ACAC-85C0FCA5D84C}"/>
              </a:ext>
            </a:extLst>
          </p:cNvPr>
          <p:cNvSpPr/>
          <p:nvPr/>
        </p:nvSpPr>
        <p:spPr>
          <a:xfrm>
            <a:off x="10652375" y="3047303"/>
            <a:ext cx="1422400" cy="812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/>
              <a:t>Nonce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BE6400-FB8F-A047-AB00-FA1F5EDF23B5}"/>
              </a:ext>
            </a:extLst>
          </p:cNvPr>
          <p:cNvSpPr/>
          <p:nvPr/>
        </p:nvSpPr>
        <p:spPr>
          <a:xfrm>
            <a:off x="9006455" y="4253961"/>
            <a:ext cx="1422400" cy="812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 err="1"/>
              <a:t>Merkle</a:t>
            </a:r>
            <a:r>
              <a:rPr lang="en-US" b="1" dirty="0"/>
              <a:t> Root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F9C693-2A3D-F54F-94C1-F0306C2223E0}"/>
              </a:ext>
            </a:extLst>
          </p:cNvPr>
          <p:cNvSpPr/>
          <p:nvPr/>
        </p:nvSpPr>
        <p:spPr>
          <a:xfrm>
            <a:off x="10632055" y="4247691"/>
            <a:ext cx="1422400" cy="812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/>
              <a:t>Block Hash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5E1C169-4812-294B-B9DE-E39A9558A7A4}"/>
              </a:ext>
            </a:extLst>
          </p:cNvPr>
          <p:cNvCxnSpPr/>
          <p:nvPr/>
        </p:nvCxnSpPr>
        <p:spPr>
          <a:xfrm rot="10800000" flipV="1">
            <a:off x="7620002" y="3429000"/>
            <a:ext cx="1386455" cy="1219200"/>
          </a:xfrm>
          <a:prstGeom prst="bentConnector3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A42C869-2582-504E-BF1E-B80D97A0AD63}"/>
              </a:ext>
            </a:extLst>
          </p:cNvPr>
          <p:cNvCxnSpPr/>
          <p:nvPr/>
        </p:nvCxnSpPr>
        <p:spPr>
          <a:xfrm rot="10800000" flipV="1">
            <a:off x="3035496" y="3441161"/>
            <a:ext cx="1703761" cy="1226979"/>
          </a:xfrm>
          <a:prstGeom prst="bentConnector3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946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BA087-D4FD-8343-A7D2-D95509F267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F815AC96-4A5A-4699-9DBD-ACAB251D8CB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77E87-8E02-9845-92B9-D7AB66F02A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295401"/>
            <a:ext cx="8026400" cy="42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1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6B93C0-C46B-C441-B2F5-471D4D96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21917" tIns="60958" rIns="121917" bIns="60958"/>
          <a:lstStyle/>
          <a:p>
            <a:r>
              <a:rPr lang="en-US" dirty="0"/>
              <a:t>Takes any arbitrarily sized string as input </a:t>
            </a:r>
          </a:p>
          <a:p>
            <a:pPr lvl="1"/>
            <a:r>
              <a:rPr lang="en-US" dirty="0"/>
              <a:t>Input M: The message</a:t>
            </a:r>
          </a:p>
          <a:p>
            <a:pPr lvl="1"/>
            <a:endParaRPr lang="en-US" dirty="0"/>
          </a:p>
          <a:p>
            <a:r>
              <a:rPr lang="en-US" dirty="0"/>
              <a:t>Fixed size output (We use 256 bits in </a:t>
            </a:r>
            <a:r>
              <a:rPr lang="en-US" dirty="0" err="1"/>
              <a:t>Blockchain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Output H(M): We call this as the message digest </a:t>
            </a:r>
          </a:p>
          <a:p>
            <a:pPr lvl="1"/>
            <a:endParaRPr lang="en-US" dirty="0"/>
          </a:p>
          <a:p>
            <a:r>
              <a:rPr lang="en-US" dirty="0"/>
              <a:t>Efficiently computable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DF36F4-DCD8-A54A-85B5-31EF0FDD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Functions</a:t>
            </a:r>
          </a:p>
        </p:txBody>
      </p:sp>
    </p:spTree>
    <p:extLst>
      <p:ext uri="{BB962C8B-B14F-4D97-AF65-F5344CB8AC3E}">
        <p14:creationId xmlns:p14="http://schemas.microsoft.com/office/powerpoint/2010/main" val="1526680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D793002-BD50-0944-A92C-2CDC1867EE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Deterministic</a:t>
                </a:r>
              </a:p>
              <a:p>
                <a:pPr lvl="1"/>
                <a:r>
                  <a:rPr lang="en-US" dirty="0"/>
                  <a:t>Always yield identical hash value for identical input data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Collision-Free </a:t>
                </a:r>
              </a:p>
              <a:p>
                <a:pPr lvl="1"/>
                <a:r>
                  <a:rPr lang="en-US" dirty="0"/>
                  <a:t>If two messages are different, then their digests also differ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Hiding</a:t>
                </a:r>
                <a:endParaRPr lang="en-US" dirty="0"/>
              </a:p>
              <a:p>
                <a:pPr lvl="1"/>
                <a:r>
                  <a:rPr lang="en-US" dirty="0"/>
                  <a:t>Hide the original message; remember about the </a:t>
                </a:r>
                <a:r>
                  <a:rPr lang="en-US" b="1" dirty="0"/>
                  <a:t>avalanche effect</a:t>
                </a:r>
                <a:endParaRPr lang="en-US" dirty="0"/>
              </a:p>
              <a:p>
                <a:pPr lvl="1"/>
                <a:endParaRPr lang="en-US" b="1" dirty="0"/>
              </a:p>
              <a:p>
                <a:r>
                  <a:rPr lang="en-US" b="1" dirty="0"/>
                  <a:t>Puzzle-friendly</a:t>
                </a:r>
              </a:p>
              <a:p>
                <a:pPr lvl="1"/>
                <a:r>
                  <a:rPr lang="en-US" dirty="0"/>
                  <a:t>Given </a:t>
                </a:r>
                <a:r>
                  <a:rPr lang="en-US" i="1" dirty="0"/>
                  <a:t>X</a:t>
                </a:r>
                <a:r>
                  <a:rPr lang="en-US" dirty="0"/>
                  <a:t> and </a:t>
                </a:r>
                <a:r>
                  <a:rPr lang="en-US" i="1" dirty="0"/>
                  <a:t>Y,</a:t>
                </a:r>
                <a:r>
                  <a:rPr lang="en-US" dirty="0"/>
                  <a:t> find out </a:t>
                </a:r>
                <a:r>
                  <a:rPr lang="en-US" i="1" dirty="0"/>
                  <a:t>k</a:t>
                </a:r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- used to solve the mining puzzle in Bitcoin Proof of Work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D793002-BD50-0944-A92C-2CDC1867E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50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8616915-6BF3-A046-8D59-9E77171F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Function: Properties</a:t>
            </a:r>
          </a:p>
        </p:txBody>
      </p:sp>
    </p:spTree>
    <p:extLst>
      <p:ext uri="{BB962C8B-B14F-4D97-AF65-F5344CB8AC3E}">
        <p14:creationId xmlns:p14="http://schemas.microsoft.com/office/powerpoint/2010/main" val="325988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4C4595E-DC75-ED49-8409-A9E37B8E7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Hash functions are one-way; Given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it is easy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However, given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no deterministic algorithm </a:t>
                </a:r>
                <a:r>
                  <a:rPr lang="en-US" dirty="0"/>
                  <a:t>can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 is </a:t>
                </a:r>
                <a:r>
                  <a:rPr lang="en-US" b="1" dirty="0"/>
                  <a:t>difficult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the phrase </a:t>
                </a:r>
                <a:r>
                  <a:rPr lang="en-US" b="1" dirty="0"/>
                  <a:t>difficult to find</a:t>
                </a:r>
                <a:r>
                  <a:rPr lang="en-US" dirty="0"/>
                  <a:t>, collision is </a:t>
                </a:r>
                <a:r>
                  <a:rPr lang="en-US" b="1" dirty="0"/>
                  <a:t>not impossible </a:t>
                </a:r>
              </a:p>
              <a:p>
                <a:endParaRPr lang="en-US" b="1" dirty="0"/>
              </a:p>
              <a:p>
                <a:r>
                  <a:rPr lang="en-US" dirty="0"/>
                  <a:t>Try with randomly chosen inputs to find out a collision – but it takes too long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4C4595E-DC75-ED49-8409-A9E37B8E7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50" t="-1824" r="-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0461953-0438-8749-9517-61256409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Free</a:t>
            </a:r>
          </a:p>
        </p:txBody>
      </p:sp>
    </p:spTree>
    <p:extLst>
      <p:ext uri="{BB962C8B-B14F-4D97-AF65-F5344CB8AC3E}">
        <p14:creationId xmlns:p14="http://schemas.microsoft.com/office/powerpoint/2010/main" val="347447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060C139-6437-F34E-93A6-82EEC810F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may be relatively easy to find collision for some hash functions</a:t>
                </a:r>
              </a:p>
              <a:p>
                <a:endParaRPr lang="en-US" dirty="0"/>
              </a:p>
              <a:p>
                <a:r>
                  <a:rPr lang="en-US" b="1" dirty="0"/>
                  <a:t>Birthday Paradox: </a:t>
                </a:r>
                <a:r>
                  <a:rPr lang="en-US" dirty="0"/>
                  <a:t>Find the probability that in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/>
                  <a:t> randomly chosen persons, </a:t>
                </a:r>
                <a:r>
                  <a:rPr lang="en-US" dirty="0"/>
                  <a:t>some of them will have the same birthday </a:t>
                </a:r>
              </a:p>
              <a:p>
                <a:pPr lvl="1"/>
                <a:r>
                  <a:rPr lang="en-US" dirty="0"/>
                  <a:t>By </a:t>
                </a:r>
                <a:r>
                  <a:rPr lang="en-US" i="1" dirty="0"/>
                  <a:t>Pigeonhole Principle</a:t>
                </a:r>
                <a:r>
                  <a:rPr lang="en-US" dirty="0"/>
                  <a:t>, the probability reaches 1 when number of people reaches 366 (not a leap year) or 367 (a leap year)</a:t>
                </a:r>
              </a:p>
              <a:p>
                <a:pPr lvl="1"/>
                <a:r>
                  <a:rPr lang="en-US" dirty="0"/>
                  <a:t>0.999 probability is reached with just ~70 people, and 0.5 probability is reached with only ~23 people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060C139-6437-F34E-93A6-82EEC810F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50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6D806C-3117-C640-A8E1-1337364F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Free – How Do We Guarantee</a:t>
            </a:r>
          </a:p>
        </p:txBody>
      </p:sp>
    </p:spTree>
    <p:extLst>
      <p:ext uri="{BB962C8B-B14F-4D97-AF65-F5344CB8AC3E}">
        <p14:creationId xmlns:p14="http://schemas.microsoft.com/office/powerpoint/2010/main" val="308212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AEB779B-D3D0-A547-A2AF-76A172A1A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Birthday paradox places an upper bound on collision resistance</a:t>
                </a:r>
              </a:p>
              <a:p>
                <a:endParaRPr lang="en-US" dirty="0"/>
              </a:p>
              <a:p>
                <a:r>
                  <a:rPr lang="en-US" dirty="0"/>
                  <a:t>If a hash function produces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bits of output, an attacker need to compute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hash operations on a random input to find two matching outputs with probability &gt; 0.98 </a:t>
                </a:r>
              </a:p>
              <a:p>
                <a:endParaRPr lang="en-US" dirty="0"/>
              </a:p>
              <a:p>
                <a:r>
                  <a:rPr lang="en-US" dirty="0"/>
                  <a:t>For a 256 bit hash function, the attacker needs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dirty="0"/>
                  <a:t> hash operations – this is significantly time consuming </a:t>
                </a:r>
              </a:p>
              <a:p>
                <a:pPr lvl="1"/>
                <a:r>
                  <a:rPr lang="en-US" dirty="0"/>
                  <a:t>If every hash computation takes only 1 microsecond, it will 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years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AEB779B-D3D0-A547-A2AF-76A172A1A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50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E071BB-0139-E645-BD78-8247352B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Free – How Do We Guarantee</a:t>
            </a:r>
          </a:p>
        </p:txBody>
      </p:sp>
    </p:spTree>
    <p:extLst>
      <p:ext uri="{BB962C8B-B14F-4D97-AF65-F5344CB8AC3E}">
        <p14:creationId xmlns:p14="http://schemas.microsoft.com/office/powerpoint/2010/main" val="183619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477BA6-2068-314A-9293-A87924E444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it is safe to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need to remember just the hash value rather than the entire message – we call this as the </a:t>
                </a:r>
                <a:r>
                  <a:rPr lang="en-US" b="1" dirty="0"/>
                  <a:t>message digest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check if two messages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same,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</m:t>
                    </m:r>
                    <m:r>
                      <a:rPr lang="en-US" b="0" i="0" smtClean="0">
                        <a:latin typeface="Cambria Math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e</m:t>
                    </m:r>
                    <m:r>
                      <a:rPr lang="en-US" b="0" i="0" smtClean="0">
                        <a:latin typeface="Cambria Math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whether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/>
                  <a:t>, simply 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is efficient because the size of the digest is significantly less than the size of the original messages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D477BA6-2068-314A-9293-A87924E44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50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9E83C1-F4B5-A943-8241-AC9B2A9D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as A Message Digest</a:t>
            </a:r>
          </a:p>
        </p:txBody>
      </p:sp>
    </p:spTree>
    <p:extLst>
      <p:ext uri="{BB962C8B-B14F-4D97-AF65-F5344CB8AC3E}">
        <p14:creationId xmlns:p14="http://schemas.microsoft.com/office/powerpoint/2010/main" val="386438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534459-D685-7A44-9C3D-0532E5646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21917" tIns="60958" rIns="121917" bIns="60958">
            <a:normAutofit/>
          </a:bodyPr>
          <a:lstStyle/>
          <a:p>
            <a:pPr marL="396875" indent="-396875"/>
            <a:r>
              <a:rPr lang="en-US" sz="3600" b="1" dirty="0">
                <a:hlinkClick r:id="rId2"/>
              </a:rPr>
              <a:t>http://www.blockchain-basics.com/HashFunctions.html</a:t>
            </a:r>
            <a:r>
              <a:rPr lang="en-US" sz="3600" b="1" dirty="0"/>
              <a:t> </a:t>
            </a:r>
          </a:p>
          <a:p>
            <a:pPr marL="396875" indent="-396875"/>
            <a:endParaRPr lang="en-US" sz="3600" b="1" dirty="0"/>
          </a:p>
          <a:p>
            <a:pPr marL="396875" indent="-396875"/>
            <a:endParaRPr lang="en-US" sz="3600" b="1" dirty="0"/>
          </a:p>
          <a:p>
            <a:pPr marL="396875" indent="-396875" algn="r">
              <a:buNone/>
            </a:pPr>
            <a:endParaRPr lang="en-US" sz="1600" dirty="0"/>
          </a:p>
          <a:p>
            <a:pPr marL="396875" indent="-396875" algn="r">
              <a:buNone/>
            </a:pPr>
            <a:endParaRPr lang="en-US" sz="1600" dirty="0"/>
          </a:p>
          <a:p>
            <a:pPr marL="396875" indent="-396875" algn="r">
              <a:buNone/>
            </a:pPr>
            <a:endParaRPr lang="en-US" sz="1600" dirty="0"/>
          </a:p>
          <a:p>
            <a:pPr marL="396875" indent="-396875" algn="r">
              <a:buNone/>
            </a:pPr>
            <a:endParaRPr lang="en-US" sz="1600" dirty="0"/>
          </a:p>
          <a:p>
            <a:pPr marL="396875" indent="-396875" algn="r">
              <a:buNone/>
            </a:pPr>
            <a:endParaRPr lang="en-US" sz="1600" dirty="0"/>
          </a:p>
          <a:p>
            <a:pPr marL="396875" indent="-396875" algn="r">
              <a:buNone/>
            </a:pPr>
            <a:endParaRPr lang="en-US" sz="1600" dirty="0"/>
          </a:p>
          <a:p>
            <a:pPr marL="396875" indent="-396875" algn="r">
              <a:buNone/>
            </a:pPr>
            <a:endParaRPr lang="en-US" sz="1600" dirty="0"/>
          </a:p>
          <a:p>
            <a:pPr marL="396875" indent="-396875" algn="r">
              <a:buNone/>
            </a:pPr>
            <a:endParaRPr lang="en-US" sz="1600" dirty="0"/>
          </a:p>
          <a:p>
            <a:pPr marL="396875" indent="-396875" algn="r">
              <a:buNone/>
            </a:pPr>
            <a:endParaRPr lang="en-US" sz="1600" dirty="0"/>
          </a:p>
          <a:p>
            <a:pPr marL="396875" indent="-396875" algn="r">
              <a:buNone/>
            </a:pPr>
            <a:r>
              <a:rPr lang="en-US" sz="1600" dirty="0"/>
              <a:t>Courtesy: Blockchain Basics: A Non-Technical Introduction in 25 Steps by Daniel </a:t>
            </a:r>
            <a:r>
              <a:rPr lang="en-US" sz="1600" dirty="0" err="1"/>
              <a:t>Drescher</a:t>
            </a: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25FEC-9E89-5447-BA03-E6056F35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- Illustration</a:t>
            </a:r>
          </a:p>
        </p:txBody>
      </p:sp>
    </p:spTree>
    <p:extLst>
      <p:ext uri="{BB962C8B-B14F-4D97-AF65-F5344CB8AC3E}">
        <p14:creationId xmlns:p14="http://schemas.microsoft.com/office/powerpoint/2010/main" val="63845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E8166F7C8C5244BD681241519A27FB" ma:contentTypeVersion="2" ma:contentTypeDescription="Create a new document." ma:contentTypeScope="" ma:versionID="7eadf5a9472944d635470910dec0f1bb">
  <xsd:schema xmlns:xsd="http://www.w3.org/2001/XMLSchema" xmlns:xs="http://www.w3.org/2001/XMLSchema" xmlns:p="http://schemas.microsoft.com/office/2006/metadata/properties" xmlns:ns2="75d148cc-2c75-4cfd-ad1e-f92168bb705b" targetNamespace="http://schemas.microsoft.com/office/2006/metadata/properties" ma:root="true" ma:fieldsID="c44433fccd1e9e0e72e1f46b08ac582c" ns2:_="">
    <xsd:import namespace="75d148cc-2c75-4cfd-ad1e-f92168bb70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148cc-2c75-4cfd-ad1e-f92168bb7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3C8E3E-4F4F-4B63-B77D-4A1F1B020BB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7C2A4A-FE28-4FEC-80E0-F8EF32851C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0D5FE3-CB7A-4FB8-9630-99F8DBFE5E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d148cc-2c75-4cfd-ad1e-f92168bb70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</TotalTime>
  <Words>533</Words>
  <Application>Microsoft Office PowerPoint</Application>
  <PresentationFormat>Widescreen</PresentationFormat>
  <Paragraphs>175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 CS61065: Theory and Applications of Blockchain </vt:lpstr>
      <vt:lpstr>What You’ll Learn</vt:lpstr>
      <vt:lpstr>Cryptographic Hash Functions</vt:lpstr>
      <vt:lpstr>Cryptographic Hash Function: Properties</vt:lpstr>
      <vt:lpstr>Collision Free</vt:lpstr>
      <vt:lpstr>Collision Free – How Do We Guarantee</vt:lpstr>
      <vt:lpstr>Collision Free – How Do We Guarantee</vt:lpstr>
      <vt:lpstr>Hash as A Message Digest</vt:lpstr>
      <vt:lpstr>Hashing - Illustration</vt:lpstr>
      <vt:lpstr>Information Hiding through Hash</vt:lpstr>
      <vt:lpstr>Message Commitment through Multiple Parties </vt:lpstr>
      <vt:lpstr>Puzzle Friendly</vt:lpstr>
      <vt:lpstr>Hash Function – SHA256</vt:lpstr>
      <vt:lpstr>SHA256 Algorithm - Preprocessing</vt:lpstr>
      <vt:lpstr>SHA-256 Algorithm</vt:lpstr>
      <vt:lpstr>SHA-256 Algorithm </vt:lpstr>
      <vt:lpstr>Patterns of Hashing Data</vt:lpstr>
      <vt:lpstr>Types of Hashing</vt:lpstr>
      <vt:lpstr>Types of Hashing</vt:lpstr>
      <vt:lpstr>Types of Hashing</vt:lpstr>
      <vt:lpstr>Hash Pointer</vt:lpstr>
      <vt:lpstr>Hash Pointer </vt:lpstr>
      <vt:lpstr>Tamper Detection using Hash Pointer </vt:lpstr>
      <vt:lpstr>Making Tampering a Hash Chain Computationally Challenging</vt:lpstr>
      <vt:lpstr>Detect Tampering from Hash Pointers - Hashchain</vt:lpstr>
      <vt:lpstr>Merkle Tree – Organization of Hash Pointers in a Tree</vt:lpstr>
      <vt:lpstr>Blockchain as a Hashchain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hp</cp:lastModifiedBy>
  <cp:revision>613</cp:revision>
  <dcterms:created xsi:type="dcterms:W3CDTF">2017-09-14T08:48:41Z</dcterms:created>
  <dcterms:modified xsi:type="dcterms:W3CDTF">2023-03-20T03:10:08Z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0x0101008AE8166F7C8C5244BD681241519A27FB</vt:lpwstr>
  </property>
</Properties>
</file>